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59" r:id="rId4"/>
    <p:sldId id="264" r:id="rId5"/>
    <p:sldId id="270" r:id="rId6"/>
    <p:sldId id="265" r:id="rId7"/>
    <p:sldId id="266" r:id="rId8"/>
    <p:sldId id="271" r:id="rId9"/>
    <p:sldId id="267" r:id="rId10"/>
    <p:sldId id="268" r:id="rId11"/>
  </p:sldIdLst>
  <p:sldSz cx="9144000" cy="6858000" type="screen4x3"/>
  <p:notesSz cx="7077075" cy="9051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2ACE6-1319-4B8E-90BD-0BD0A381AECC}" type="datetimeFigureOut">
              <a:rPr lang="en-US" smtClean="0"/>
              <a:t>7/28/14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2BF7B-7143-48A0-91E6-E512F1590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17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61948-6FC8-4DAF-9F28-6B51F3B49B92}" type="datetimeFigureOut">
              <a:rPr lang="en-US" smtClean="0"/>
              <a:t>7/28/14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7945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99665"/>
            <a:ext cx="5661660" cy="4073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FE9F0-C427-4DDB-A626-49C5FA974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9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FE9F0-C427-4DDB-A626-49C5FA9748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31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533400"/>
            <a:ext cx="7391400" cy="1752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114800"/>
            <a:ext cx="49530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-139700" y="17463"/>
            <a:ext cx="205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 dirty="0" smtClean="0">
                <a:latin typeface="Arial" charset="0"/>
              </a:rPr>
              <a:t>	T</a:t>
            </a:r>
            <a:r>
              <a:rPr lang="en-US" sz="1400" b="1" dirty="0" smtClean="0">
                <a:latin typeface="Arial" charset="0"/>
              </a:rPr>
              <a:t>eater </a:t>
            </a:r>
            <a:endParaRPr lang="en-US" sz="1400" b="1" dirty="0">
              <a:latin typeface="Arial" charset="0"/>
            </a:endParaRPr>
          </a:p>
          <a:p>
            <a:r>
              <a:rPr lang="en-US" sz="1600" b="1" dirty="0" smtClean="0">
                <a:latin typeface="Arial" charset="0"/>
              </a:rPr>
              <a:t>	C</a:t>
            </a:r>
            <a:r>
              <a:rPr lang="en-US" sz="1400" b="1" dirty="0" smtClean="0">
                <a:latin typeface="Arial" charset="0"/>
              </a:rPr>
              <a:t>onsulting</a:t>
            </a:r>
            <a:endParaRPr lang="en-US" sz="1400" b="1" dirty="0">
              <a:latin typeface="Arial" charset="0"/>
            </a:endParaRPr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0" y="762000"/>
            <a:ext cx="304800" cy="6096000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304800" y="1382713"/>
            <a:ext cx="304800" cy="5486400"/>
          </a:xfrm>
          <a:prstGeom prst="rect">
            <a:avLst/>
          </a:prstGeom>
          <a:solidFill>
            <a:srgbClr val="FF0000">
              <a:alpha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608013" y="1154113"/>
            <a:ext cx="381000" cy="5715000"/>
          </a:xfrm>
          <a:prstGeom prst="rect">
            <a:avLst/>
          </a:prstGeom>
          <a:solidFill>
            <a:schemeClr val="bg1">
              <a:lumMod val="65000"/>
              <a:alpha val="2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4" name="Picture 13" descr="letterhead graphic v7.jpg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2400" y="120126"/>
            <a:ext cx="609600" cy="457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009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4478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4478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52" y="5925474"/>
            <a:ext cx="1001751" cy="9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152" y="5925474"/>
            <a:ext cx="1001751" cy="9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28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4478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509F7EF-6725-4583-9CD9-B9628DABEF5A}" type="datetimeFigureOut">
              <a:rPr lang="en-US" smtClean="0"/>
              <a:pPr/>
              <a:t>7/28/14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FD798B5-0244-436A-852F-83CF37A6D9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371600" y="1238250"/>
            <a:ext cx="7761288" cy="13335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762000"/>
            <a:ext cx="304800" cy="6096000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304800" y="1382713"/>
            <a:ext cx="304800" cy="5486400"/>
          </a:xfrm>
          <a:prstGeom prst="rect">
            <a:avLst/>
          </a:prstGeom>
          <a:solidFill>
            <a:srgbClr val="FF0000">
              <a:alpha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608013" y="1154113"/>
            <a:ext cx="381000" cy="5715000"/>
          </a:xfrm>
          <a:prstGeom prst="rect">
            <a:avLst/>
          </a:prstGeom>
          <a:solidFill>
            <a:schemeClr val="bg1">
              <a:lumMod val="65000"/>
              <a:alpha val="25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5" name="Picture 14" descr="letterhead graphic v7.jpg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2400" y="120126"/>
            <a:ext cx="609600" cy="457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2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2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2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2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2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2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2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2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22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WOODLAND SCHOOL DISTRICT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Facilities Services Management Review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5820" y="95250"/>
            <a:ext cx="1295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6000" dirty="0" smtClean="0"/>
              <a:t>Thank You!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Dave Teater, Educational Facility Planner</a:t>
            </a:r>
          </a:p>
          <a:p>
            <a:pPr lvl="1"/>
            <a:r>
              <a:rPr lang="en-US" smtClean="0"/>
              <a:t>43 Years’ Experience in School Facility Planning &amp; Management</a:t>
            </a:r>
          </a:p>
          <a:p>
            <a:pPr lvl="1"/>
            <a:r>
              <a:rPr lang="en-US" smtClean="0"/>
              <a:t>Worked in 26 States</a:t>
            </a:r>
          </a:p>
          <a:p>
            <a:endParaRPr lang="en-US" smtClean="0"/>
          </a:p>
          <a:p>
            <a:r>
              <a:rPr lang="en-US" smtClean="0"/>
              <a:t>Doug Nichols, Director of Construction Services Group (ESD 112)</a:t>
            </a:r>
          </a:p>
          <a:p>
            <a:pPr lvl="1"/>
            <a:r>
              <a:rPr lang="en-US" smtClean="0"/>
              <a:t>43 Years’ Experience in School Facility Design, Construction, and Management </a:t>
            </a:r>
          </a:p>
          <a:p>
            <a:pPr lvl="1"/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72400" cy="4800600"/>
          </a:xfrm>
        </p:spPr>
        <p:txBody>
          <a:bodyPr/>
          <a:lstStyle/>
          <a:p>
            <a:r>
              <a:rPr lang="en-US" sz="2400" dirty="0" smtClean="0"/>
              <a:t>Review the efficiency and effectiveness of the District’s maintenance, grounds, and custodial services.</a:t>
            </a:r>
          </a:p>
          <a:p>
            <a:pPr lvl="1"/>
            <a:r>
              <a:rPr lang="en-US" sz="2200" dirty="0" smtClean="0"/>
              <a:t>Opening of new high school</a:t>
            </a:r>
          </a:p>
          <a:p>
            <a:pPr lvl="1"/>
            <a:r>
              <a:rPr lang="en-US" sz="2200" dirty="0" smtClean="0"/>
              <a:t>Inevitable changes in Facilities Services personnel</a:t>
            </a:r>
          </a:p>
          <a:p>
            <a:endParaRPr lang="en-US" sz="2400" dirty="0" smtClean="0"/>
          </a:p>
          <a:p>
            <a:r>
              <a:rPr lang="en-US" sz="2400" dirty="0" smtClean="0"/>
              <a:t>Provide straightforward and practical commendations and recommendations 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Project Start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Data Gathering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Standards Review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On-Site Interviews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Analysis of Data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Final Report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772400" cy="914400"/>
          </a:xfrm>
        </p:spPr>
        <p:txBody>
          <a:bodyPr/>
          <a:lstStyle/>
          <a:p>
            <a:r>
              <a:rPr lang="en-US" dirty="0" smtClean="0"/>
              <a:t>Findings &amp;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724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Three Main Categories: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Staffing Issues</a:t>
            </a:r>
          </a:p>
          <a:p>
            <a:endParaRPr lang="en-US" dirty="0" smtClean="0"/>
          </a:p>
          <a:p>
            <a:r>
              <a:rPr lang="en-US" dirty="0" smtClean="0"/>
              <a:t>Standards and Procedures</a:t>
            </a:r>
          </a:p>
          <a:p>
            <a:endParaRPr lang="en-US" dirty="0" smtClean="0"/>
          </a:p>
          <a:p>
            <a:r>
              <a:rPr lang="en-US" dirty="0" smtClean="0"/>
              <a:t>Policy, Organization, and Finance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Understaffed in all three areas of maintenance, grounds, and custodial.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85218"/>
              </p:ext>
            </p:extLst>
          </p:nvPr>
        </p:nvGraphicFramePr>
        <p:xfrm>
          <a:off x="1600200" y="2590800"/>
          <a:ext cx="6629399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4482"/>
                <a:gridCol w="1905952"/>
                <a:gridCol w="1988820"/>
                <a:gridCol w="1160145"/>
              </a:tblGrid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Maintenance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1:80,000 sq.</a:t>
                      </a:r>
                      <a:r>
                        <a:rPr lang="en-US" baseline="0" dirty="0" smtClean="0"/>
                        <a:t> ft.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1:179,884 sq. ft.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 FTE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Grounds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1:20 acres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1:68 acres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2.0 FTE</a:t>
                      </a: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Custodial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1:20,000 sq. ft.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1:28,403 sq.</a:t>
                      </a:r>
                      <a:r>
                        <a:rPr lang="en-US" baseline="0" dirty="0" smtClean="0"/>
                        <a:t> ft.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4.0 FTE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 smtClean="0"/>
              <a:t>&amp;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Standards</a:t>
            </a:r>
          </a:p>
          <a:p>
            <a:pPr lvl="1"/>
            <a:r>
              <a:rPr lang="en-US" dirty="0" smtClean="0"/>
              <a:t>Establish standards in all three areas.</a:t>
            </a:r>
          </a:p>
          <a:p>
            <a:pPr lvl="1"/>
            <a:r>
              <a:rPr lang="en-US" dirty="0" smtClean="0"/>
              <a:t>Align procedures with standards.</a:t>
            </a:r>
          </a:p>
          <a:p>
            <a:pPr lvl="1"/>
            <a:r>
              <a:rPr lang="en-US" dirty="0" smtClean="0"/>
              <a:t>Evaluate to those standards (Include principals).</a:t>
            </a:r>
          </a:p>
          <a:p>
            <a:endParaRPr lang="en-US" dirty="0" smtClean="0"/>
          </a:p>
          <a:p>
            <a:r>
              <a:rPr lang="en-US" dirty="0" smtClean="0"/>
              <a:t>Implement a Computerized Maintenance Management System (CMMS).</a:t>
            </a:r>
          </a:p>
          <a:p>
            <a:pPr lvl="1"/>
            <a:r>
              <a:rPr lang="en-US" dirty="0" smtClean="0"/>
              <a:t>Comprehensive work order system</a:t>
            </a:r>
          </a:p>
          <a:p>
            <a:pPr lvl="1"/>
            <a:r>
              <a:rPr lang="en-US" dirty="0" smtClean="0"/>
              <a:t>Stress preventative maintenance.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Policy, Finance </a:t>
            </a:r>
            <a:r>
              <a:rPr lang="en-US" dirty="0"/>
              <a:t>&amp; </a:t>
            </a:r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</a:t>
            </a:r>
          </a:p>
          <a:p>
            <a:pPr lvl="1"/>
            <a:r>
              <a:rPr lang="en-US" dirty="0" smtClean="0"/>
              <a:t>Update Board Policies.</a:t>
            </a:r>
          </a:p>
          <a:p>
            <a:endParaRPr lang="en-US" dirty="0" smtClean="0"/>
          </a:p>
          <a:p>
            <a:r>
              <a:rPr lang="en-US" dirty="0" smtClean="0"/>
              <a:t>Finance</a:t>
            </a:r>
          </a:p>
          <a:p>
            <a:pPr lvl="1"/>
            <a:r>
              <a:rPr lang="en-US" dirty="0" smtClean="0"/>
              <a:t>Review cost allocations between Food Services and Custodial Services.</a:t>
            </a:r>
          </a:p>
          <a:p>
            <a:pPr lvl="1"/>
            <a:r>
              <a:rPr lang="en-US" dirty="0" smtClean="0"/>
              <a:t>Prepare a sinking fund and finance plan for future replacement of major equipment and building systems.</a:t>
            </a:r>
          </a:p>
          <a:p>
            <a:endParaRPr lang="en-US" dirty="0" smtClean="0"/>
          </a:p>
          <a:p>
            <a:r>
              <a:rPr lang="en-US" dirty="0" smtClean="0"/>
              <a:t>Organization</a:t>
            </a:r>
            <a:endParaRPr lang="en-US" dirty="0"/>
          </a:p>
          <a:p>
            <a:pPr lvl="1"/>
            <a:r>
              <a:rPr lang="en-US" dirty="0"/>
              <a:t>Establish a “Culture of Cleanliness.”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772400" cy="48006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Discussion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467</TotalTime>
  <Words>282</Words>
  <Application>Microsoft Macintosh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Theme</vt:lpstr>
      <vt:lpstr>WOODLAND SCHOOL DISTRICT</vt:lpstr>
      <vt:lpstr>Introductions</vt:lpstr>
      <vt:lpstr>Purpose of Study</vt:lpstr>
      <vt:lpstr>Work Plan</vt:lpstr>
      <vt:lpstr>Findings &amp; Recommendations</vt:lpstr>
      <vt:lpstr>Staffing</vt:lpstr>
      <vt:lpstr>Standards &amp; Procedures</vt:lpstr>
      <vt:lpstr>Policy, Finance &amp; Organization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TEATER CONSULTING</dc:title>
  <dc:creator>Dave Teater</dc:creator>
  <cp:lastModifiedBy>Michael Green</cp:lastModifiedBy>
  <cp:revision>47</cp:revision>
  <dcterms:created xsi:type="dcterms:W3CDTF">2010-05-04T21:02:50Z</dcterms:created>
  <dcterms:modified xsi:type="dcterms:W3CDTF">2014-07-28T22:52:39Z</dcterms:modified>
</cp:coreProperties>
</file>